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4" r:id="rId2"/>
    <p:sldMasterId id="2147483657" r:id="rId3"/>
    <p:sldMasterId id="2147483660" r:id="rId4"/>
    <p:sldMasterId id="2147483663" r:id="rId5"/>
  </p:sldMasterIdLst>
  <p:notesMasterIdLst>
    <p:notesMasterId r:id="rId19"/>
  </p:notesMasterIdLst>
  <p:handoutMasterIdLst>
    <p:handoutMasterId r:id="rId20"/>
  </p:handoutMasterIdLst>
  <p:sldIdLst>
    <p:sldId id="446" r:id="rId6"/>
    <p:sldId id="447" r:id="rId7"/>
    <p:sldId id="427" r:id="rId8"/>
    <p:sldId id="434" r:id="rId9"/>
    <p:sldId id="433" r:id="rId10"/>
    <p:sldId id="452" r:id="rId11"/>
    <p:sldId id="459" r:id="rId12"/>
    <p:sldId id="426" r:id="rId13"/>
    <p:sldId id="441" r:id="rId14"/>
    <p:sldId id="456" r:id="rId15"/>
    <p:sldId id="453" r:id="rId16"/>
    <p:sldId id="462" r:id="rId17"/>
    <p:sldId id="46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>
          <p15:clr>
            <a:srgbClr val="A4A3A4"/>
          </p15:clr>
        </p15:guide>
        <p15:guide id="2" pos="288">
          <p15:clr>
            <a:srgbClr val="A4A3A4"/>
          </p15:clr>
        </p15:guide>
        <p15:guide id="3" orient="horz" pos="4055">
          <p15:clr>
            <a:srgbClr val="A4A3A4"/>
          </p15:clr>
        </p15:guide>
        <p15:guide id="4" orient="horz" pos="1488">
          <p15:clr>
            <a:srgbClr val="A4A3A4"/>
          </p15:clr>
        </p15:guide>
        <p15:guide id="5" pos="3807">
          <p15:clr>
            <a:srgbClr val="A4A3A4"/>
          </p15:clr>
        </p15:guide>
        <p15:guide id="6" pos="7392">
          <p15:clr>
            <a:srgbClr val="A4A3A4"/>
          </p15:clr>
        </p15:guide>
        <p15:guide id="7" orient="horz" pos="338">
          <p15:clr>
            <a:srgbClr val="A4A3A4"/>
          </p15:clr>
        </p15:guide>
        <p15:guide id="8" orient="horz" pos="2160">
          <p15:clr>
            <a:srgbClr val="A4A3A4"/>
          </p15:clr>
        </p15:guide>
        <p15:guide id="9" orient="horz" pos="23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88D7"/>
    <a:srgbClr val="0D03DB"/>
    <a:srgbClr val="CC00FF"/>
    <a:srgbClr val="6667AB"/>
    <a:srgbClr val="8C5896"/>
    <a:srgbClr val="7C6560"/>
    <a:srgbClr val="29282D"/>
    <a:srgbClr val="E288B6"/>
    <a:srgbClr val="D75078"/>
    <a:srgbClr val="B38F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>
        <p:guide orient="horz" pos="3672"/>
        <p:guide pos="288"/>
        <p:guide orient="horz" pos="4055"/>
        <p:guide orient="horz" pos="1488"/>
        <p:guide pos="3807"/>
        <p:guide pos="7392"/>
        <p:guide orient="horz" pos="338"/>
        <p:guide orient="horz" pos="2160"/>
        <p:guide orient="horz" pos="23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GIF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"/>
            <a:ext cx="12206817" cy="6867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701800"/>
            <a:ext cx="9211733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927350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22D4729-2D1D-4523-A4FA-34ACCC228108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8F310904-DE8F-4B8E-99C6-5AFA03672FFA}" type="datetimeFigureOut">
              <a:rPr lang="en-US" smtClean="0"/>
              <a:t>4/18/2022</a:t>
            </a:fld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 dirty="0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sldNum="0" hdr="0" ftr="0" dt="0"/>
  <p:txStyles>
    <p:titleStyle>
      <a:lvl1pPr algn="r" rtl="0" fontAlgn="base">
        <a:spcBef>
          <a:spcPct val="0"/>
        </a:spcBef>
        <a:spcAft>
          <a:spcPct val="0"/>
        </a:spcAft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  <a:lvl2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r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2" b="2"/>
          <a:stretch>
            <a:fillRect/>
          </a:stretch>
        </p:blipFill>
        <p:spPr>
          <a:xfrm>
            <a:off x="4254500" y="1324610"/>
            <a:ext cx="7480300" cy="420751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963295"/>
            <a:ext cx="9725660" cy="958215"/>
          </a:xfrm>
        </p:spPr>
        <p:txBody>
          <a:bodyPr anchor="t" anchorCtr="0">
            <a:normAutofit fontScale="90000"/>
          </a:bodyPr>
          <a:lstStyle/>
          <a:p>
            <a:r>
              <a:rPr lang="en-IN" altLang="en-US" sz="5400" b="1" dirty="0">
                <a:solidFill>
                  <a:srgbClr val="002060"/>
                </a:solidFill>
                <a:latin typeface="Algerian" panose="04020705040A02060702" pitchFamily="82" charset="0"/>
                <a:cs typeface="Aparajita" panose="02020603050405020304" pitchFamily="18" charset="0"/>
              </a:rPr>
              <a:t>     </a:t>
            </a:r>
            <a:r>
              <a:rPr lang="en-IN" altLang="en-US" sz="6665" b="1" dirty="0">
                <a:solidFill>
                  <a:srgbClr val="002060"/>
                </a:solidFill>
                <a:latin typeface="Algerian" panose="04020705040A02060702" pitchFamily="82" charset="0"/>
                <a:cs typeface="Aparajita" panose="02020603050405020304" pitchFamily="18" charset="0"/>
              </a:rPr>
              <a:t>          </a:t>
            </a:r>
            <a:r>
              <a:rPr lang="en-US" sz="4890" b="1" dirty="0">
                <a:solidFill>
                  <a:srgbClr val="002060"/>
                </a:solidFill>
                <a:latin typeface="Cambria" panose="02040503050406030204" pitchFamily="18" charset="0"/>
                <a:cs typeface="Cambria" panose="02040503050406030204" pitchFamily="18" charset="0"/>
              </a:rPr>
              <a:t>Stock price predictio</a:t>
            </a:r>
            <a:r>
              <a:rPr lang="en-IN" altLang="en-US" sz="4890" b="1" dirty="0">
                <a:solidFill>
                  <a:srgbClr val="002060"/>
                </a:solidFill>
                <a:latin typeface="Cambria" panose="02040503050406030204" pitchFamily="18" charset="0"/>
                <a:cs typeface="Cambria" panose="02040503050406030204" pitchFamily="18" charset="0"/>
              </a:rPr>
              <a:t>n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457200" y="2276475"/>
            <a:ext cx="8221980" cy="3758565"/>
          </a:xfrm>
        </p:spPr>
        <p:txBody>
          <a:bodyPr/>
          <a:lstStyle/>
          <a:p>
            <a:r>
              <a:rPr lang="en-US" sz="2400" b="1" u="sng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Group No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:-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17</a:t>
            </a:r>
          </a:p>
          <a:p>
            <a:pPr marL="0" indent="0">
              <a:buNone/>
            </a:pPr>
            <a:endParaRPr lang="en-US" sz="24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sz="2400" b="1" u="sng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Group Members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:-</a:t>
            </a:r>
            <a:r>
              <a:rPr lang="en-IN" alt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1.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Vrutti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Goregaonkar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(20)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                              </a:t>
            </a:r>
            <a:r>
              <a:rPr lang="en-IN" alt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2. Purva Pawar (49)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                              </a:t>
            </a:r>
            <a:r>
              <a:rPr lang="en-IN" alt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3.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Sayali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Shinde (55)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                             </a:t>
            </a:r>
            <a:r>
              <a:rPr lang="en-IN" alt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4.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Jatin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Tiwari  (63)</a:t>
            </a:r>
          </a:p>
          <a:p>
            <a:pPr marL="0" indent="0">
              <a:buNone/>
            </a:pPr>
            <a:endParaRPr lang="en-US" sz="2400" b="1" dirty="0">
              <a:solidFill>
                <a:schemeClr val="bg1"/>
              </a:solidFill>
              <a:latin typeface="Times New Roman" panose="02020603050405020304" charset="0"/>
              <a:ea typeface="Cambria Math" panose="02040503050406030204" pitchFamily="18" charset="0"/>
              <a:cs typeface="Times New Roman" panose="02020603050405020304" charset="0"/>
            </a:endParaRPr>
          </a:p>
          <a:p>
            <a:r>
              <a:rPr lang="en-US" sz="2400" b="1" u="sng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Guided By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:- Dr.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Divya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Tamma</a:t>
            </a:r>
            <a:endParaRPr lang="en-US" sz="2400" b="1" dirty="0">
              <a:solidFill>
                <a:schemeClr val="bg1"/>
              </a:solidFill>
              <a:latin typeface="Times New Roman" panose="02020603050405020304" charset="0"/>
              <a:ea typeface="Cambria Math" panose="02040503050406030204" pitchFamily="18" charset="0"/>
              <a:cs typeface="Times New Roman" panose="02020603050405020304" charset="0"/>
            </a:endParaRPr>
          </a:p>
          <a:p>
            <a:endParaRPr lang="en-US" sz="2400" b="1" dirty="0">
              <a:solidFill>
                <a:schemeClr val="bg1"/>
              </a:solidFill>
              <a:latin typeface="Times New Roman" panose="02020603050405020304" charset="0"/>
              <a:ea typeface="Cambria Math" panose="02040503050406030204" pitchFamily="18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Placeholder 18" descr="output1"/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tretch>
            <a:fillRect/>
          </a:stretch>
        </p:blipFill>
        <p:spPr>
          <a:xfrm flipV="1">
            <a:off x="456565" y="607695"/>
            <a:ext cx="5191125" cy="3049905"/>
          </a:xfrm>
          <a:prstGeom prst="rect">
            <a:avLst/>
          </a:prstGeom>
        </p:spPr>
      </p:pic>
      <p:pic>
        <p:nvPicPr>
          <p:cNvPr id="21" name="Picture Placeholder 20" descr="output2"/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tretch>
            <a:fillRect/>
          </a:stretch>
        </p:blipFill>
        <p:spPr>
          <a:xfrm>
            <a:off x="6350000" y="608330"/>
            <a:ext cx="5028565" cy="3049270"/>
          </a:xfrm>
          <a:prstGeom prst="rect">
            <a:avLst/>
          </a:prstGeom>
        </p:spPr>
      </p:pic>
      <p:pic>
        <p:nvPicPr>
          <p:cNvPr id="20" name="Picture Placeholder 19" descr="output3"/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tretch>
            <a:fillRect/>
          </a:stretch>
        </p:blipFill>
        <p:spPr>
          <a:xfrm>
            <a:off x="3581400" y="3931920"/>
            <a:ext cx="5029200" cy="26974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10832124" cy="1572126"/>
          </a:xfrm>
        </p:spPr>
        <p:txBody>
          <a:bodyPr/>
          <a:lstStyle/>
          <a:p>
            <a:r>
              <a:rPr lang="en-US" dirty="0">
                <a:latin typeface="Franklin Gothic Medium" panose="020B0603020102020204" charset="0"/>
                <a:cs typeface="Franklin Gothic Medium" panose="020B0603020102020204" charset="0"/>
              </a:rPr>
              <a:t>CONCLUSION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57199" y="3072384"/>
            <a:ext cx="10832123" cy="2871216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The stock market plays a remarkable role.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charset="0"/>
              <a:ea typeface="Cambria Math" panose="02040503050406030204" pitchFamily="18" charset="0"/>
              <a:cs typeface="Times New Roman" panose="0202060305040502030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You’ll learned the basics of the stock market and how to perform stock price prediction using machine learning.</a:t>
            </a:r>
            <a:r>
              <a:rPr lang="en-US" sz="2000" i="0" dirty="0">
                <a:solidFill>
                  <a:srgbClr val="202124"/>
                </a:solidFill>
                <a:effectLst/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n-US" sz="2000" i="0" dirty="0">
              <a:solidFill>
                <a:srgbClr val="202124"/>
              </a:solidFill>
              <a:effectLst/>
              <a:latin typeface="Times New Roman" panose="02020603050405020304" charset="0"/>
              <a:ea typeface="Cambria Math" panose="02040503050406030204" pitchFamily="18" charset="0"/>
              <a:cs typeface="Times New Roman" panose="0202060305040502030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n-US" sz="2000" i="0" dirty="0">
                <a:effectLst/>
                <a:latin typeface="Times New Roman" panose="02020603050405020304" charset="0"/>
                <a:ea typeface="Cambria Math" panose="02040503050406030204" pitchFamily="18" charset="0"/>
                <a:cs typeface="Times New Roman" panose="02020603050405020304" charset="0"/>
              </a:rPr>
              <a:t>It is possible to predict stock market with more accuracy and efficiency using machine learning techniques. </a:t>
            </a:r>
          </a:p>
          <a:p>
            <a:pPr algn="just"/>
            <a:endParaRPr lang="en-IN" sz="20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57200" y="2171065"/>
            <a:ext cx="10118090" cy="3692525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u="sng"/>
              <a:t>https://www.ijert.org/a-literature-survey-on-stocks-predictions-using-hybrid-machine-learning-and-deep-learning-models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u="sng"/>
              <a:t>https://www.ijert.org/a-literature-survey-on-stocks-predictions-using-hybrid-machine-learning-and-deep-learning-models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u="sng"/>
              <a:t>https://journalofbigdata.springeropen.com/articles/10.1186/s40537-020-00333-6</a:t>
            </a: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457200" y="1371600"/>
            <a:ext cx="6195060" cy="877570"/>
          </a:xfrm>
        </p:spPr>
        <p:txBody>
          <a:bodyPr/>
          <a:lstStyle/>
          <a:p>
            <a:r>
              <a:rPr lang="en-IN" altLang="en-US">
                <a:latin typeface="Franklin Gothic Medium" panose="020B0603020102020204" charset="0"/>
                <a:cs typeface="Franklin Gothic Medium" panose="020B0603020102020204" charset="0"/>
              </a:rPr>
              <a:t>REFERENCES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Placeholder 13" descr="bigstock-Thank-You-202535"/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>
            <a:fillRect/>
          </a:stretch>
        </p:blipFill>
        <p:spPr>
          <a:xfrm>
            <a:off x="613410" y="1115695"/>
            <a:ext cx="10767060" cy="46120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/>
          <p:cNvSpPr/>
          <p:nvPr/>
        </p:nvSpPr>
        <p:spPr>
          <a:xfrm>
            <a:off x="-51435" y="0"/>
            <a:ext cx="12192000" cy="6858000"/>
          </a:xfrm>
          <a:prstGeom prst="rect">
            <a:avLst/>
          </a:prstGeom>
          <a:solidFill>
            <a:srgbClr val="6768AB">
              <a:alpha val="7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5600" y="873760"/>
            <a:ext cx="3609975" cy="822960"/>
          </a:xfrm>
        </p:spPr>
        <p:txBody>
          <a:bodyPr/>
          <a:lstStyle/>
          <a:p>
            <a:r>
              <a:rPr lang="en-IN" altLang="en-US" b="1" dirty="0" err="1">
                <a:latin typeface="Franklin Gothic Medium" panose="020B0603020102020204" charset="0"/>
                <a:cs typeface="Franklin Gothic Medium" panose="020B0603020102020204" charset="0"/>
              </a:rPr>
              <a:t>INTRODUCTION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57199" y="2240280"/>
            <a:ext cx="11174819" cy="4197096"/>
          </a:xfr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Financial markets are highly volatile </a:t>
            </a:r>
            <a:r>
              <a:rPr lang="en-IN" alt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and generate huge amounts of data daily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altLang="en-US" sz="2400" i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It is the most popular financial market instrument and its value changes qui</a:t>
            </a:r>
            <a:r>
              <a:rPr lang="en-IN" altLang="en-US" sz="240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ckly</a:t>
            </a:r>
            <a:endParaRPr lang="en-IN" altLang="en-US" sz="2400" i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altLang="en-US" sz="2400" i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Stock prices are predicted to determine the future value of companies</a:t>
            </a:r>
            <a:r>
              <a:rPr lang="en-IN" alt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’</a:t>
            </a:r>
            <a:r>
              <a:rPr 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S</a:t>
            </a:r>
            <a:r>
              <a:rPr lang="en-IN" alt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</a:t>
            </a:r>
            <a:r>
              <a:rPr lang="en-US" sz="240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ock</a:t>
            </a:r>
            <a:r>
              <a:rPr 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or other f</a:t>
            </a:r>
            <a:r>
              <a:rPr lang="en-IN" altLang="en-US" sz="240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</a:t>
            </a:r>
            <a:r>
              <a:rPr 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n</a:t>
            </a:r>
            <a:r>
              <a:rPr lang="en-IN" alt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an</a:t>
            </a:r>
            <a:r>
              <a:rPr lang="en-US" sz="240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cial</a:t>
            </a:r>
            <a:r>
              <a:rPr 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instruments that are </a:t>
            </a:r>
            <a:r>
              <a:rPr lang="en-US" sz="2400" i="0" dirty="0" err="1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marke</a:t>
            </a:r>
            <a:r>
              <a:rPr lang="en-IN" alt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</a:t>
            </a:r>
            <a:r>
              <a:rPr 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on financial </a:t>
            </a:r>
            <a:r>
              <a:rPr lang="en-IN" alt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 ex</a:t>
            </a:r>
            <a:r>
              <a:rPr 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changes</a:t>
            </a:r>
          </a:p>
          <a:p>
            <a:pPr algn="just">
              <a:buFont typeface="Arial" panose="020B0604020202020204" pitchFamily="34" charset="0"/>
            </a:pPr>
            <a:endParaRPr lang="en-US" sz="2400" i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altLang="en-US" sz="2400" i="0" dirty="0"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The stock market is influenced by many factors such as political events, economic conditions and traders’ expection </a:t>
            </a:r>
          </a:p>
          <a:p>
            <a:pPr algn="just">
              <a:buFont typeface="Arial" panose="020B0604020202020204" pitchFamily="34" charset="0"/>
            </a:pPr>
            <a:endParaRPr lang="en-IN" altLang="en-US" sz="2400" i="0" dirty="0"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398905"/>
            <a:ext cx="5019040" cy="877570"/>
          </a:xfrm>
        </p:spPr>
        <p:txBody>
          <a:bodyPr>
            <a:normAutofit/>
          </a:bodyPr>
          <a:lstStyle/>
          <a:p>
            <a:r>
              <a:rPr lang="en-US" dirty="0">
                <a:latin typeface="Franklin Gothic Medium" panose="020B0603020102020204" charset="0"/>
                <a:cs typeface="Franklin Gothic Medium" panose="020B0603020102020204" charset="0"/>
              </a:rPr>
              <a:t>PROBLEM  STATEMENT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57200" y="2780030"/>
            <a:ext cx="9205595" cy="3255010"/>
          </a:xfrm>
        </p:spPr>
        <p:txBody>
          <a:bodyPr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altLang="en-US" sz="2400" dirty="0">
                <a:latin typeface="Cambria" panose="02040503050406030204" pitchFamily="18" charset="0"/>
                <a:cs typeface="Cambria" panose="02040503050406030204" pitchFamily="18" charset="0"/>
              </a:rPr>
              <a:t>Most people don’t know relationship among all financial assets.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altLang="en-US" sz="24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altLang="en-US" sz="2400" dirty="0">
                <a:latin typeface="Cambria" panose="02040503050406030204" pitchFamily="18" charset="0"/>
                <a:cs typeface="Cambria" panose="02040503050406030204" pitchFamily="18" charset="0"/>
              </a:rPr>
              <a:t>Difficult to predict what drives the price of each asset.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altLang="en-US" sz="24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altLang="en-US" sz="2400" dirty="0">
                <a:latin typeface="Cambria" panose="02040503050406030204" pitchFamily="18" charset="0"/>
                <a:cs typeface="Cambria" panose="02040503050406030204" pitchFamily="18" charset="0"/>
              </a:rPr>
              <a:t>Difficult to find link between financial assets and real economy.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altLang="en-US" sz="24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altLang="en-US" sz="2400" dirty="0">
                <a:latin typeface="Cambria" panose="02040503050406030204" pitchFamily="18" charset="0"/>
                <a:cs typeface="Cambria" panose="02040503050406030204" pitchFamily="18" charset="0"/>
              </a:rPr>
              <a:t>Events affect the corporate earnings.</a:t>
            </a:r>
            <a:endParaRPr lang="en-US" sz="24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US" sz="24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US" sz="24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US" sz="24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algn="just"/>
            <a:endParaRPr lang="en-US" sz="24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US" sz="24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algn="just"/>
            <a:endParaRPr lang="en-US" sz="18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algn="just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/>
          <a:p>
            <a:r>
              <a:rPr lang="en-IN" altLang="en-US" dirty="0">
                <a:latin typeface="Franklin Gothic Medium" panose="020B0603020102020204" charset="0"/>
                <a:cs typeface="Franklin Gothic Medium" panose="020B0603020102020204" charset="0"/>
              </a:rPr>
              <a:t>objectives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57199" y="2779776"/>
            <a:ext cx="7499685" cy="3255264"/>
          </a:xfrm>
        </p:spPr>
        <p:txBody>
          <a:bodyPr/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" panose="02040503050406030204" pitchFamily="18" charset="0"/>
                <a:cs typeface="Cambria" panose="02040503050406030204" pitchFamily="18" charset="0"/>
              </a:rPr>
              <a:t>The primary objective of the work is to develop a robust framework for predicting stock price</a:t>
            </a:r>
            <a:r>
              <a:rPr lang="en-IN" altLang="en-US" sz="2000" dirty="0">
                <a:latin typeface="Cambria" panose="02040503050406030204" pitchFamily="18" charset="0"/>
                <a:cs typeface="Cambria" panose="02040503050406030204" pitchFamily="18" charset="0"/>
              </a:rPr>
              <a:t> </a:t>
            </a:r>
            <a:r>
              <a:rPr lang="en-US" sz="2000" dirty="0">
                <a:latin typeface="Cambria" panose="02040503050406030204" pitchFamily="18" charset="0"/>
                <a:cs typeface="Cambria" panose="02040503050406030204" pitchFamily="18" charset="0"/>
              </a:rPr>
              <a:t>movement based on stock price data of Bombay Stock Exchange (BSE).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000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000" dirty="0">
                <a:latin typeface="Cambria" panose="02040503050406030204" pitchFamily="18" charset="0"/>
                <a:cs typeface="Cambria" panose="02040503050406030204" pitchFamily="18" charset="0"/>
              </a:rPr>
              <a:t>Our contention is that such a granular approach can model the inherent dynamics and can be fine-tuned for immediate forecasting of stock price movement.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415" r="1415"/>
          <a:stretch>
            <a:fillRect/>
          </a:stretch>
        </p:blipFill>
        <p:spPr>
          <a:xfrm>
            <a:off x="8053157" y="736847"/>
            <a:ext cx="3681643" cy="2539013"/>
          </a:xfr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3156" y="3515557"/>
            <a:ext cx="3681643" cy="26055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834189"/>
            <a:ext cx="11365833" cy="1138990"/>
          </a:xfrm>
        </p:spPr>
        <p:txBody>
          <a:bodyPr/>
          <a:lstStyle/>
          <a:p>
            <a:r>
              <a:rPr lang="en-IN" altLang="en-US" dirty="0">
                <a:latin typeface="Franklin Gothic Medium" panose="020B0603020102020204" charset="0"/>
                <a:cs typeface="Franklin Gothic Medium" panose="020B0603020102020204" charset="0"/>
              </a:rPr>
              <a:t>METHODOLOGY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57199" y="2026187"/>
            <a:ext cx="11277602" cy="4543031"/>
          </a:xfrm>
        </p:spPr>
        <p:txBody>
          <a:bodyPr/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endParaRPr lang="en-IN" altLang="en-US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endParaRPr lang="en-IN" altLang="en-US" dirty="0">
              <a:latin typeface="Cambria" panose="02040503050406030204" pitchFamily="18" charset="0"/>
              <a:cs typeface="Cambria" panose="020405030504060302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altLang="en-US" sz="2400" dirty="0">
                <a:latin typeface="Cambria" panose="02040503050406030204" pitchFamily="18" charset="0"/>
                <a:cs typeface="Cambria" panose="02040503050406030204" pitchFamily="18" charset="0"/>
              </a:rPr>
              <a:t>Stock  market  prediction seems a  complex problem because  there  are  many  factors that  have  yet  to be addressed and it doesn’t  seem  statistical  at  first.  </a:t>
            </a:r>
          </a:p>
          <a:p>
            <a:pPr algn="just"/>
            <a:endParaRPr lang="en-IN" altLang="en-US" sz="2400" dirty="0">
              <a:latin typeface="Cambria" panose="02040503050406030204" pitchFamily="18" charset="0"/>
              <a:cs typeface="Cambria" panose="02040503050406030204" pitchFamily="18" charset="0"/>
              <a:sym typeface="+mn-ea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IN" altLang="en-US" sz="2400" dirty="0">
                <a:latin typeface="Cambria" panose="02040503050406030204" pitchFamily="18" charset="0"/>
                <a:cs typeface="Cambria" panose="02040503050406030204" pitchFamily="18" charset="0"/>
                <a:sym typeface="+mn-ea"/>
              </a:rPr>
              <a:t>Artificial Intelligence Methods include multiple layer of LSTM (Long short- term memory network).</a:t>
            </a:r>
          </a:p>
          <a:p>
            <a:pPr algn="just"/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11835" y="283464"/>
            <a:ext cx="11386605" cy="1179576"/>
          </a:xfrm>
        </p:spPr>
        <p:txBody>
          <a:bodyPr/>
          <a:lstStyle/>
          <a:p>
            <a:pPr algn="just"/>
            <a:r>
              <a:rPr lang="en-IN" altLang="en-US" dirty="0" err="1">
                <a:latin typeface="Franklin Gothic Medium" panose="020B0603020102020204" charset="0"/>
                <a:cs typeface="Franklin Gothic Medium" panose="020B0603020102020204" charset="0"/>
              </a:rPr>
              <a:t>bLOCK</a:t>
            </a:r>
            <a:r>
              <a:rPr lang="en-IN" altLang="en-US" dirty="0">
                <a:latin typeface="Franklin Gothic Medium" panose="020B0603020102020204" charset="0"/>
                <a:cs typeface="Franklin Gothic Medium" panose="020B0603020102020204" charset="0"/>
              </a:rPr>
              <a:t> DIAGRAM</a:t>
            </a:r>
            <a:endParaRPr lang="en-US" dirty="0"/>
          </a:p>
        </p:txBody>
      </p:sp>
      <p:pic>
        <p:nvPicPr>
          <p:cNvPr id="3" name="Picture Placeholder 2" descr="block diagram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3702050" y="1638300"/>
            <a:ext cx="5393690" cy="49885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US" sz="2400">
                <a:latin typeface="Times New Roman" panose="02020603050405020304" charset="0"/>
                <a:cs typeface="Times New Roman" panose="02020603050405020304" charset="0"/>
              </a:rPr>
              <a:t>Long short-term memory network (LSTM)</a:t>
            </a:r>
          </a:p>
        </p:txBody>
      </p:sp>
      <p:pic>
        <p:nvPicPr>
          <p:cNvPr id="14" name="Picture Placeholder 13" descr="fig-8-full"/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>
            <a:fillRect/>
          </a:stretch>
        </p:blipFill>
        <p:spPr>
          <a:xfrm>
            <a:off x="5033631" y="1750778"/>
            <a:ext cx="6163341" cy="3722370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960120"/>
            <a:ext cx="3619500" cy="1035685"/>
          </a:xfrm>
        </p:spPr>
        <p:txBody>
          <a:bodyPr>
            <a:normAutofit fontScale="90000"/>
          </a:bodyPr>
          <a:lstStyle/>
          <a:p>
            <a:r>
              <a:rPr lang="en-IN" altLang="en-US">
                <a:latin typeface="Franklin Gothic Medium" panose="020B0603020102020204" charset="0"/>
                <a:cs typeface="Franklin Gothic Medium" panose="020B0603020102020204" charset="0"/>
              </a:rPr>
              <a:t>ALGORITHMS USED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 fontScale="90000"/>
          </a:bodyPr>
          <a:lstStyle/>
          <a:p>
            <a:pPr marL="0" indent="0">
              <a:buFont typeface="Arial" panose="020B0604020202020204" pitchFamily="34" charset="0"/>
            </a:pPr>
            <a:br>
              <a:rPr lang="en-IN" altLang="en-US" dirty="0">
                <a:latin typeface="Franklin Gothic Medium" panose="020B0603020102020204" charset="0"/>
                <a:cs typeface="Franklin Gothic Medium" panose="020B0603020102020204" charset="0"/>
              </a:rPr>
            </a:br>
            <a:br>
              <a:rPr lang="en-IN" altLang="en-US" dirty="0">
                <a:latin typeface="Franklin Gothic Medium" panose="020B0603020102020204" charset="0"/>
                <a:cs typeface="Franklin Gothic Medium" panose="020B0603020102020204" charset="0"/>
              </a:rPr>
            </a:br>
            <a:br>
              <a:rPr lang="en-IN" altLang="en-US" dirty="0">
                <a:latin typeface="Franklin Gothic Medium" panose="020B0603020102020204" charset="0"/>
                <a:cs typeface="Franklin Gothic Medium" panose="020B0603020102020204" charset="0"/>
              </a:rPr>
            </a:br>
            <a:endParaRPr lang="en-IN" altLang="en-US" dirty="0">
              <a:latin typeface="Franklin Gothic Medium" panose="020B0603020102020204" charset="0"/>
              <a:cs typeface="Franklin Gothic Medium" panose="020B0603020102020204" charset="0"/>
            </a:endParaRPr>
          </a:p>
        </p:txBody>
      </p:sp>
      <p:pic>
        <p:nvPicPr>
          <p:cNvPr id="14" name="Picture Placeholder 13" descr="vscode image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7076136" y="1457021"/>
            <a:ext cx="1917010" cy="1917010"/>
          </a:xfrm>
          <a:prstGeom prst="rect">
            <a:avLst/>
          </a:prstGeom>
        </p:spPr>
      </p:pic>
      <p:pic>
        <p:nvPicPr>
          <p:cNvPr id="13" name="Picture Placeholder 12" descr="python image"/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096000" y="4018405"/>
            <a:ext cx="4631698" cy="1535402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344170" y="1585595"/>
            <a:ext cx="492823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3600" dirty="0">
                <a:latin typeface="Franklin Gothic Medium" panose="020B0603020102020204" charset="0"/>
                <a:cs typeface="Franklin Gothic Medium" panose="020B0603020102020204" charset="0"/>
              </a:rPr>
              <a:t>TECHNOLOGIES USED</a:t>
            </a:r>
          </a:p>
          <a:p>
            <a:endParaRPr lang="en-IN" altLang="en-US" sz="3600" dirty="0">
              <a:latin typeface="Franklin Gothic Medium" panose="020B0603020102020204" charset="0"/>
              <a:cs typeface="Franklin Gothic Medium" panose="020B06030201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altLang="en-US" sz="2400" dirty="0">
                <a:latin typeface="Times New Roman" panose="02020603050405020304" charset="0"/>
                <a:cs typeface="Times New Roman" panose="02020603050405020304" charset="0"/>
              </a:rPr>
              <a:t>Windows 7/8/10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alt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altLang="en-US" sz="2400" dirty="0">
                <a:latin typeface="Times New Roman" panose="02020603050405020304" charset="0"/>
                <a:cs typeface="Times New Roman" panose="02020603050405020304" charset="0"/>
              </a:rPr>
              <a:t>Python 3.8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alt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altLang="en-US" sz="2400" dirty="0">
                <a:latin typeface="Times New Roman" panose="02020603050405020304" charset="0"/>
                <a:cs typeface="Times New Roman" panose="02020603050405020304" charset="0"/>
              </a:rPr>
              <a:t>VS Code for Front-End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altLang="en-US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altLang="en-US" sz="2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43760" y="289560"/>
            <a:ext cx="7859395" cy="749300"/>
          </a:xfrm>
        </p:spPr>
        <p:txBody>
          <a:bodyPr>
            <a:normAutofit/>
          </a:bodyPr>
          <a:lstStyle/>
          <a:p>
            <a:r>
              <a:rPr lang="en-IN" b="1" dirty="0">
                <a:latin typeface="Franklin Gothic Medium" panose="020B0603020102020204" charset="0"/>
                <a:cs typeface="Franklin Gothic Medium" panose="020B0603020102020204" charset="0"/>
              </a:rPr>
              <a:t>            Proposed Design Layout</a:t>
            </a:r>
          </a:p>
        </p:txBody>
      </p:sp>
      <p:pic>
        <p:nvPicPr>
          <p:cNvPr id="20" name="Picture Placeholder 19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0815" r="30815"/>
          <a:stretch>
            <a:fillRect/>
          </a:stretch>
        </p:blipFill>
        <p:spPr>
          <a:xfrm>
            <a:off x="408373" y="1260629"/>
            <a:ext cx="4891597" cy="2752077"/>
          </a:xfrm>
        </p:spPr>
      </p:pic>
      <p:pic>
        <p:nvPicPr>
          <p:cNvPr id="32" name="Picture Placeholder 31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/>
          <a:srcRect l="30795" r="30795"/>
          <a:stretch>
            <a:fillRect/>
          </a:stretch>
        </p:blipFill>
        <p:spPr>
          <a:xfrm>
            <a:off x="6384598" y="1260475"/>
            <a:ext cx="4891598" cy="2752077"/>
          </a:xfrm>
          <a:prstGeom prst="rect">
            <a:avLst/>
          </a:prstGeom>
        </p:spPr>
      </p:pic>
      <p:pic>
        <p:nvPicPr>
          <p:cNvPr id="35" name="Content Placeholder 5" descr="ST 1"/>
          <p:cNvPicPr>
            <a:picLocks noGrp="1" noChangeAspect="1"/>
          </p:cNvPicPr>
          <p:nvPr>
            <p:ph type="pic" sz="quarter" idx="20"/>
          </p:nvPr>
        </p:nvPicPr>
        <p:blipFill>
          <a:blip r:embed="rId4"/>
          <a:srcRect l="30815" r="30815"/>
          <a:stretch>
            <a:fillRect/>
          </a:stretch>
        </p:blipFill>
        <p:spPr>
          <a:xfrm>
            <a:off x="3623957" y="4235122"/>
            <a:ext cx="4944086" cy="25420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Communications and Dialogues">
  <a:themeElements>
    <a:clrScheme name="Communications and Dialogu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Communications and Dialogu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Communications and Dialogu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munications and Dialogu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munications and Dialogu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{34FD9E11-63BE-4745-8309-FE926A8059E1}tf78479028_win32</Template>
  <TotalTime>22</TotalTime>
  <Words>373</Words>
  <Application>Microsoft Office PowerPoint</Application>
  <PresentationFormat>Widescreen</PresentationFormat>
  <Paragraphs>68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27" baseType="lpstr">
      <vt:lpstr>Algerian</vt:lpstr>
      <vt:lpstr>Arial</vt:lpstr>
      <vt:lpstr>Calibri</vt:lpstr>
      <vt:lpstr>Cambria</vt:lpstr>
      <vt:lpstr>Franklin Gothic Medium</vt:lpstr>
      <vt:lpstr>Segoe UI</vt:lpstr>
      <vt:lpstr>Segoe UI Light</vt:lpstr>
      <vt:lpstr>Times New Roman</vt:lpstr>
      <vt:lpstr>Wingdings</vt:lpstr>
      <vt:lpstr>Balancing Act</vt:lpstr>
      <vt:lpstr>Wellspring</vt:lpstr>
      <vt:lpstr>Star of the show</vt:lpstr>
      <vt:lpstr>Amusements</vt:lpstr>
      <vt:lpstr>1_Communications and Dialogues</vt:lpstr>
      <vt:lpstr>               Stock price prediction</vt:lpstr>
      <vt:lpstr>INTRODUCTION</vt:lpstr>
      <vt:lpstr>PROBLEM  STATEMENT</vt:lpstr>
      <vt:lpstr>objectives</vt:lpstr>
      <vt:lpstr>METHODOLOGY</vt:lpstr>
      <vt:lpstr>bLOCK DIAGRAM</vt:lpstr>
      <vt:lpstr>ALGORITHMS USED</vt:lpstr>
      <vt:lpstr>   </vt:lpstr>
      <vt:lpstr>            Proposed Design Layout</vt:lpstr>
      <vt:lpstr>PowerPoint Presentation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prediction</dc:title>
  <dc:creator>Purva Pawar</dc:creator>
  <cp:lastModifiedBy>Jatin Tiwari</cp:lastModifiedBy>
  <cp:revision>11</cp:revision>
  <dcterms:created xsi:type="dcterms:W3CDTF">2022-04-14T14:48:00Z</dcterms:created>
  <dcterms:modified xsi:type="dcterms:W3CDTF">2022-04-18T09:20:39Z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567D02DB9FFB4F209F5A452EC8C327E5</vt:lpwstr>
  </property>
  <property fmtid="{D5CDD505-2E9C-101B-9397-08002B2CF9AE}" pid="3" name="KSOProductBuildVer">
    <vt:lpwstr>1033-11.2.0.11074</vt:lpwstr>
  </property>
</Properties>
</file>